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64" r:id="rId4"/>
    <p:sldId id="260" r:id="rId5"/>
    <p:sldId id="261" r:id="rId6"/>
    <p:sldId id="262" r:id="rId7"/>
    <p:sldId id="263" r:id="rId8"/>
    <p:sldId id="258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9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7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B8E89-DF60-4F50-B66F-D42ECBB5AE22}" type="datetimeFigureOut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8703-2E74-420D-856F-E938E4118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5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8703-2E74-420D-856F-E938E411891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93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8703-2E74-420D-856F-E938E411891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88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CD8-7AF7-42F7-AAD5-C390981588D5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6FB226A-57C9-4DC7-A1C6-01FC4AD2D30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201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43-BF24-402F-90BF-98B0C027CA58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53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A265-E8AD-4CC1-94C2-373B66D6B506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33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0199-3265-4847-8AF0-702F90ED7F4E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1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DC8E9FD-68D3-424B-9B0D-757FF42063D5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98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F5EE-EFC1-45E0-A7C3-BC284E843BDE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51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5617-D1DE-4685-B3D0-8446865108B0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0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8DBD-054C-4CDF-AAE5-9C11FDDA0CDF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0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55-FB9F-4BE0-8B84-DA1B00B6C820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26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66F6-736F-45C4-A58C-66E4A3997FEA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46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79CB-9585-45A7-A9EA-75869BD81FF6}" type="datetime1">
              <a:rPr lang="zh-TW" altLang="en-US" smtClean="0"/>
              <a:t>2015/1/30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42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C2BF873-865A-4EC3-A801-3A67D2491412}" type="datetime1">
              <a:rPr lang="zh-TW" altLang="en-US" smtClean="0"/>
              <a:t>2015/1/30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6FB226A-57C9-4DC7-A1C6-01FC4AD2D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65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51560" y="1309256"/>
            <a:ext cx="10077104" cy="3158776"/>
          </a:xfrm>
        </p:spPr>
        <p:txBody>
          <a:bodyPr/>
          <a:lstStyle/>
          <a:p>
            <a:pPr algn="ctr"/>
            <a:r>
              <a:rPr lang="en-US" altLang="zh-TW" sz="7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Reverse </a:t>
            </a:r>
            <a:r>
              <a:rPr lang="en-US" altLang="zh-TW" sz="7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Mortgages</a:t>
            </a:r>
            <a:endParaRPr lang="zh-TW" altLang="en-US" sz="7000" b="1" dirty="0">
              <a:latin typeface="Cambria Math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Chou-Wen Wang, Hong-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Chih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Huang, Yuan-Chi Miao, 2010, </a:t>
            </a:r>
          </a:p>
          <a:p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Securitization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Crossover Risk in Reverse Mortgages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65210" y="5270561"/>
            <a:ext cx="28777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cap="all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n-ea"/>
              </a:rPr>
              <a:t>0253924</a:t>
            </a:r>
            <a:r>
              <a:rPr lang="zh-TW" altLang="en-US" sz="3000" b="1" cap="all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n-ea"/>
              </a:rPr>
              <a:t> 張錦炘</a:t>
            </a:r>
            <a:endParaRPr lang="zh-TW" altLang="en-US" sz="3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99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Crossover risk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housing prices follow a Geometric Brownian motion (GBM)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process.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interest rate reflects the lognormal process of Black,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(1990) and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mortality-related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is assessed by the Lee-Carter model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article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use a three-dimensional lattice method which can simultaneously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capture 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housing price and short-term interest rate to calculate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 valuation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reverse mortgages. For the housing price process, we use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Cox-Ross-Rubinstein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(CRR, 1979) model to generate the possible states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housing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price. For the process of short-term interest rates, we use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Black-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Derman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-Toy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(BDT, 1990) model to generate the possible states of future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 rates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0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 process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speaking, under the ordinary economic environment, we can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risk-free interest rate is constant. However, in some circumstances,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short-term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 changes dramatically. For example, when the central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suddenly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monetary policies or oil shocks occur, the short-term interest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will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fluctuate over time. Thus, instead of using constant interest rate, we must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 risk-free interest rate to be stochastic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number of models of the local process for the short-term interest rate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Among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them, lognormal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keep the rate away from zero entirely, while the normal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may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below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6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 process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altLang="zh-TW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𝑙𝑛</m:t>
                                  </m:r>
                                  <m:sSub>
                                    <m:sSubPr>
                                      <m:ctrlPr>
                                        <a:rPr lang="en-US" altLang="zh-TW" sz="25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5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5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num>
                            <m:den>
                              <m:sSub>
                                <m:sSubPr>
                                  <m:ctrlPr>
                                    <a:rPr lang="en-US" altLang="zh-TW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en-US" altLang="zh-TW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  <m:r>
                        <a:rPr lang="en-US" altLang="zh-TW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altLang="zh-TW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instantaneous spot rate at time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long-term interest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 parameter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volatility vector of the spot rate at time t and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/>
                    </m:sSub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[1, 0]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/>
                    </m:sSub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denotes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Euclidean norm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2-dimensional standard Brownian motion under a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Risk-neutral probability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Q and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9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 price model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mortgage valuation, it typically assumes that housing price follows a stochastic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Geometric Brownian motion (GBM)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process.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the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risk-neutral measure Q, we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house price process is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governed by</a:t>
                </a: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maintenance yield (or rental rate) for the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house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volatility vector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housing price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satisfies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  <m:sup/>
                    </m:sSub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  <m:sup/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p>
                        </m:sSub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  <m:sup/>
                    </m:sSub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correlation coefficient between the interest rate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 and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house price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256" r="-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1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model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article, we use the Lee-Carter model to assess the mortality-related risks.</a:t>
                </a:r>
              </a:p>
              <a:p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central death rate for age x at time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age pattern of death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describes the pattern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deviations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age x profile when the parameter k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explains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change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mortality over time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describes the error term, which is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to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white noise with zero mean and a relatively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variance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504" r="-606" b="-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5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model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model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obviously over-parameterized. We use the singular value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decomposition approximation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(Lee and Carter, 1992) to fit the solutions of the parameters. To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a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unique solution, a normalization conditions is imposed such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to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unity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 sum to zero, i.e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𝑎𝑛𝑑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3" t="-1504" r="-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5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model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sPre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one-year survival probability that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aged person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calendar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reaches 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the age-specific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mortality rates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constant within bands of age and time but may vary from one band to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next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Specifically, given any integer 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calendar year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we suppose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𝑓𝑜𝑟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0≤</m:t>
                    </m:r>
                    <m:r>
                      <a:rPr lang="zh-TW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TW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one-year survival probability can be calculated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3" t="-3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9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model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sPre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n-year survival probability that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-aged person in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calendar year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reaches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</a:p>
              <a:p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</m:e>
                      </m:sPre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3" t="-6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1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mortgage contracts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U.S. HECM program, borrowers are required to pay 2% of housing values as an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upfront mortgage insurance premium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𝑈𝑃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a monthly mortgage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insurance premium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𝑀𝐼𝑃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 annual rate of 0.5% of the outstanding loan balances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this predetermined insurance premium structure, we evaluate the present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of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claim losses and that of insurance premiums, determining the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levels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constant monthly payments under the condition satisfying the present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of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claim losses are equal to that of insurance premiums.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3" t="-1504" r="-4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mortgage contracts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investigate reverse mortgage with a lump sum payment.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property value,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enables us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determine the lump sum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payment.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the loan becomes due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payable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at the borrower’s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death.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borrower receives a lump sum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payment,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𝐵𝐴𝐿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𝐵𝐴𝐿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outstanding balance at time t, is determined by the outstanding balance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plus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premium charge with interest accrued. 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3" t="-1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7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  <a:p>
            <a:r>
              <a:rPr lang="en-US" altLang="zh-TW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 Process</a:t>
            </a:r>
          </a:p>
          <a:p>
            <a:r>
              <a:rPr lang="en-US" altLang="zh-TW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 Price Model</a:t>
            </a:r>
          </a:p>
          <a:p>
            <a:r>
              <a:rPr lang="en-US" altLang="zh-TW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Model</a:t>
            </a:r>
          </a:p>
          <a:p>
            <a:r>
              <a:rPr lang="en-US" altLang="zh-TW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Pricing Model for Reverse Mortgage Insurance</a:t>
            </a:r>
          </a:p>
          <a:p>
            <a:r>
              <a:rPr lang="en-US" altLang="zh-TW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Lattice Method</a:t>
            </a:r>
            <a:endParaRPr lang="zh-TW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0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mortgage contracts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093976"/>
                <a:ext cx="10058400" cy="405079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calculated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𝑀𝐼𝑃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)(1+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≡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The outstanding loan balance at time 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	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zh-TW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zh-TW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．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+0.02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+0.02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US" altLang="zh-TW" dirty="0" smtClean="0">
                  <a:latin typeface="Times New Roman" panose="02020603050405020304" pitchFamily="18" charset="0"/>
                  <a:ea typeface="MS UI 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MS UI Gothic" panose="020B0600070205080204" pitchFamily="34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     ≡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Maximum Level of 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Mortgages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  ≡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Upfront mortgage insurance premium at 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inception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𝑀𝐼𝑃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≡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Yearly mortgage insurance premiums at time t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𝑀𝐼𝑃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=0.005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TW" dirty="0" smtClean="0">
                  <a:latin typeface="Times New Roman" panose="02020603050405020304" pitchFamily="18" charset="0"/>
                  <a:ea typeface="MS UI 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UI Gothic" panose="020B0600070205080204" pitchFamily="34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      ≡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Mortgage interest rate at time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t</a:t>
                </a:r>
                <a:endParaRPr lang="zh-TW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MS UI 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093976"/>
                <a:ext cx="10058400" cy="4050792"/>
              </a:xfrm>
              <a:blipFill rotWithShape="0">
                <a:blip r:embed="rId2"/>
                <a:stretch>
                  <a:fillRect t="-16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20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6785264" y="5361708"/>
                <a:ext cx="3730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rgbClr val="FF0000"/>
                    </a:solidFill>
                  </a:rPr>
                  <a:t>此處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應為隨時間變動的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64" y="5361708"/>
                <a:ext cx="37303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07" t="-11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6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mortgage contracts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093976"/>
                <a:ext cx="10058400" cy="40507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i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recursively obtain the expressions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𝑀𝐼𝑃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i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i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follows:</a:t>
                </a:r>
              </a:p>
              <a:p>
                <a:pPr marL="0" indent="0">
                  <a:buNone/>
                </a:pPr>
                <a:endParaRPr lang="en-US" altLang="zh-TW" i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1.05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+0.02)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ea typeface="MS UI 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𝑀𝐼𝑃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=0.005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=0.005∗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1.05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+0.02)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ea typeface="MS UI 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093976"/>
                <a:ext cx="10058400" cy="4050792"/>
              </a:xfrm>
              <a:blipFill rotWithShape="0">
                <a:blip r:embed="rId2"/>
                <a:stretch>
                  <a:fillRect l="-667" t="-16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21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530937" y="2795154"/>
                <a:ext cx="1880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rgbClr val="FF0000"/>
                    </a:solidFill>
                  </a:rPr>
                  <a:t>此處應為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37" y="2795154"/>
                <a:ext cx="188075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589" t="-8333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6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Pricing model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determine the lump sum payment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present value of the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insurance premiums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covers the present value of expected losses from future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claims.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 the pricing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process, it is more convenient to set the valuation 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0.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at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valuation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(=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0), the money market account is defined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⁡(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3" t="-1504" r="-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2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Pricing model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age of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borrower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then, the value of the reverse mortgage insurance is of the form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𝑃𝑉𝑀𝐼𝑃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PrePr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sPr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𝑀𝐼𝑃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PrePr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sPr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Pre>
                            <m:sPre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PrePr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sPr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𝑀𝑎𝑥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𝐵𝐴𝐿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,0)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𝑃𝑉𝐸𝐿</m:t>
                      </m:r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𝑃𝑉𝑀𝐼𝑃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≡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Present value of total mortgage insurance premiums 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at inception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(time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)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MS UI Gothic" panose="020B0600070205080204" pitchFamily="34" charset="-128"/>
                        <a:cs typeface="Times New Roman" panose="02020603050405020304" pitchFamily="18" charset="0"/>
                      </a:rPr>
                      <m:t>𝑃𝑉𝐸𝐿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 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 </a:t>
                </a:r>
                <a:r>
                  <a:rPr lang="zh-TW" altLang="en-US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≡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Present value of total claim losses at 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inception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          ≡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The number of years that borrowers with age x will 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live until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they reach 110 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		   years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of age	</a:t>
                </a:r>
                <a:endParaRPr lang="en-US" altLang="zh-TW" dirty="0" smtClean="0">
                  <a:latin typeface="Times New Roman" panose="02020603050405020304" pitchFamily="18" charset="0"/>
                  <a:ea typeface="MS UI 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sPre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  ≡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The probability that a borrower of age x at inception 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will survive </a:t>
                </a:r>
                <a:r>
                  <a:rPr lang="en-US" altLang="zh-TW" dirty="0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at age </a:t>
                </a:r>
                <a:r>
                  <a:rPr lang="en-US" altLang="zh-TW" dirty="0" err="1">
                    <a:latin typeface="Times New Roman" panose="02020603050405020304" pitchFamily="18" charset="0"/>
                    <a:ea typeface="MS UI Gothic" panose="020B0600070205080204" pitchFamily="34" charset="-128"/>
                    <a:cs typeface="Times New Roman" panose="02020603050405020304" pitchFamily="18" charset="0"/>
                  </a:rPr>
                  <a:t>x+j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256" r="-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2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Pricing model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the assumption that mortality rate and financial risk are independent,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𝑃𝑉𝑀𝐼𝑃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𝑈𝑃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+0.005(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+0.02)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𝐸𝐿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price of a zero-coupon bond issued at time t that pays $1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time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T, t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;</a:t>
                </a: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Pre>
                        <m:sPre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</m:e>
                      </m:sPre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𝑀𝑎𝑥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𝐵𝐴𝐿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,0)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2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1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Lattice method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 three-dimensional lattice method which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simultaneously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capture the evolution of housing price and short-term interest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rate.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housing price process, we use the Cox-Ross-Rubinstein (CRR) model to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the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 states of future housing price. This means that,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asset value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time 0, then, after one period, at time 1, it can rise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𝑢𝐻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decrease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𝑑𝐻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and d represent, respectively, the magnitude of one up step and the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magnitude of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down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step.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Consequently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underlying asset price evolution can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represented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 binomial tree where each node corresponds to one possible value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asset price. Note that, in the CRR model, since the log-change of housing price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modeled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 random walk with drift, then by taking the limit of the number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periods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equal to infinity, the continuous-time limit of random walk with drift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for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log-change of housing price will become the GBM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process.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3" t="-1504" r="-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6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Lattice method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process of short-term interest rates, we use the Black-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to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the possible states of future spot rates. The BDT model is a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one-factor short-rate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(no-arbitrage) model — all security prices and rates depend only on a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factor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short rate — the annualized one-period interest rate. The current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rates (yields on zero-coupon Treasury bonds) for various maturities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estimated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volatilities are used to construct a tree of possible future short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rates.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when the number of periods approaches to infinity, the process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short-term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rates governed by BDT model become a lognormal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8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35" y="0"/>
            <a:ext cx="5015892" cy="68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Lattice method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CRR model and BDT model, Figure 1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depicts the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three-period lattice model to numerically obtain the values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initial advance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determined by setting the present value of total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claim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losses equal to the present value of the premium charges,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namely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𝑃𝑉𝑀𝐼𝑃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𝑃𝑉𝐸𝐿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3" t="-1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728" y="2671777"/>
            <a:ext cx="10058400" cy="1609344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Thanks for your attention</a:t>
            </a:r>
            <a:endParaRPr lang="zh-TW" altLang="en-US" b="1" dirty="0">
              <a:latin typeface="Cambria Math" panose="020405030504060302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6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8676" y="25420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Review</a:t>
            </a:r>
            <a:endParaRPr lang="zh-TW" altLang="en-US" sz="6600" b="1" dirty="0">
              <a:latin typeface="Cambria Math" panose="020405030504060302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5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Mortgage</a:t>
            </a:r>
            <a:endParaRPr lang="zh-TW" altLang="en-US" sz="5000" b="1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17199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8FE-873B-4BAB-A127-A5DBFF23FEF6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751235" y="3283643"/>
            <a:ext cx="1602556" cy="2446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Borrower</a:t>
            </a:r>
            <a:endParaRPr lang="zh-TW" altLang="en-US" sz="2300" b="1" dirty="0">
              <a:latin typeface="Cambria Math" panose="02040503050406030204" pitchFamily="18" charset="0"/>
            </a:endParaRPr>
          </a:p>
        </p:txBody>
      </p:sp>
      <p:sp>
        <p:nvSpPr>
          <p:cNvPr id="6" name="一般五邊形 5"/>
          <p:cNvSpPr/>
          <p:nvPr/>
        </p:nvSpPr>
        <p:spPr>
          <a:xfrm>
            <a:off x="768928" y="1392382"/>
            <a:ext cx="1982308" cy="1891261"/>
          </a:xfrm>
          <a:prstGeom prst="pentagon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House</a:t>
            </a:r>
            <a:endParaRPr lang="zh-TW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629025" y="3283642"/>
            <a:ext cx="1602556" cy="2446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Lender</a:t>
            </a:r>
            <a:endParaRPr lang="zh-TW" altLang="en-US" sz="2300" b="1" dirty="0">
              <a:latin typeface="Cambria Math" panose="02040503050406030204" pitchFamily="18" charset="0"/>
            </a:endParaRPr>
          </a:p>
        </p:txBody>
      </p:sp>
      <p:sp>
        <p:nvSpPr>
          <p:cNvPr id="8" name="向左箭號 7"/>
          <p:cNvSpPr/>
          <p:nvPr/>
        </p:nvSpPr>
        <p:spPr>
          <a:xfrm>
            <a:off x="4834058" y="3283642"/>
            <a:ext cx="3314700" cy="2213150"/>
          </a:xfrm>
          <a:prstGeom prst="leftArrow">
            <a:avLst>
              <a:gd name="adj1" fmla="val 677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Lump-Sum Payment</a:t>
            </a:r>
            <a:endParaRPr lang="zh-TW" altLang="en-US" sz="2200" b="1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5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Mortgage</a:t>
            </a:r>
            <a:endParaRPr lang="zh-TW" altLang="en-US" sz="5000" b="1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17199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8FE-873B-4BAB-A127-A5DBFF23FEF6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751235" y="3283643"/>
            <a:ext cx="1602556" cy="2446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Borrower</a:t>
            </a:r>
            <a:endParaRPr lang="zh-TW" altLang="en-US" sz="2300" b="1" dirty="0">
              <a:latin typeface="Cambria Math" panose="02040503050406030204" pitchFamily="18" charset="0"/>
            </a:endParaRPr>
          </a:p>
        </p:txBody>
      </p:sp>
      <p:sp>
        <p:nvSpPr>
          <p:cNvPr id="6" name="一般五邊形 5"/>
          <p:cNvSpPr/>
          <p:nvPr/>
        </p:nvSpPr>
        <p:spPr>
          <a:xfrm>
            <a:off x="768928" y="1392382"/>
            <a:ext cx="1982308" cy="1891261"/>
          </a:xfrm>
          <a:prstGeom prst="pentagon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House</a:t>
            </a:r>
            <a:endParaRPr lang="zh-TW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5448224" y="3236310"/>
            <a:ext cx="2086368" cy="1059758"/>
          </a:xfrm>
          <a:prstGeom prst="rightArrow">
            <a:avLst>
              <a:gd name="adj1" fmla="val 48775"/>
              <a:gd name="adj2" fmla="val 46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b="1" dirty="0" smtClean="0">
                <a:latin typeface="Cambria Math" panose="02040503050406030204" pitchFamily="18" charset="0"/>
              </a:rPr>
              <a:t>Principal + Interest</a:t>
            </a:r>
            <a:endParaRPr lang="zh-TW" altLang="en-US" sz="1500" b="1" dirty="0">
              <a:latin typeface="Cambria Math" panose="02040503050406030204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629025" y="3283642"/>
            <a:ext cx="1602556" cy="2446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Lender</a:t>
            </a:r>
            <a:endParaRPr lang="zh-TW" altLang="en-US" sz="2300" b="1" dirty="0">
              <a:latin typeface="Cambria Math" panose="02040503050406030204" pitchFamily="18" charset="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5448224" y="2017199"/>
            <a:ext cx="2086368" cy="1059758"/>
          </a:xfrm>
          <a:prstGeom prst="rightArrow">
            <a:avLst>
              <a:gd name="adj1" fmla="val 48775"/>
              <a:gd name="adj2" fmla="val 46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b="1" dirty="0" smtClean="0">
                <a:latin typeface="Cambria Math" panose="02040503050406030204" pitchFamily="18" charset="0"/>
              </a:rPr>
              <a:t>Principal + Interest</a:t>
            </a:r>
            <a:endParaRPr lang="zh-TW" altLang="en-US" sz="1500" b="1" dirty="0">
              <a:latin typeface="Cambria Math" panose="02040503050406030204" pitchFamily="18" charset="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5448224" y="4452796"/>
            <a:ext cx="2086368" cy="1059758"/>
          </a:xfrm>
          <a:prstGeom prst="rightArrow">
            <a:avLst>
              <a:gd name="adj1" fmla="val 48775"/>
              <a:gd name="adj2" fmla="val 46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b="1" dirty="0" smtClean="0">
                <a:latin typeface="Cambria Math" panose="02040503050406030204" pitchFamily="18" charset="0"/>
              </a:rPr>
              <a:t>Principal + Interest</a:t>
            </a:r>
            <a:endParaRPr lang="zh-TW" altLang="en-US" sz="1500" b="1" dirty="0">
              <a:latin typeface="Cambria Math" panose="02040503050406030204" pitchFamily="18" charset="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5448224" y="5665317"/>
            <a:ext cx="2086368" cy="1059758"/>
          </a:xfrm>
          <a:prstGeom prst="rightArrow">
            <a:avLst>
              <a:gd name="adj1" fmla="val 48775"/>
              <a:gd name="adj2" fmla="val 46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b="1" dirty="0" smtClean="0">
                <a:latin typeface="Cambria Math" panose="02040503050406030204" pitchFamily="18" charset="0"/>
              </a:rPr>
              <a:t>Principal + Interest</a:t>
            </a:r>
            <a:endParaRPr lang="zh-TW" altLang="en-US" sz="1500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5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Reverse Mortgage</a:t>
            </a:r>
            <a:endParaRPr lang="zh-TW" altLang="en-US" sz="5000" b="1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17199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8FE-873B-4BAB-A127-A5DBFF23FEF6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751235" y="3283643"/>
            <a:ext cx="1602556" cy="2446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Borrower</a:t>
            </a:r>
            <a:endParaRPr lang="zh-TW" altLang="en-US" sz="2300" b="1" dirty="0">
              <a:latin typeface="Cambria Math" panose="02040503050406030204" pitchFamily="18" charset="0"/>
            </a:endParaRPr>
          </a:p>
        </p:txBody>
      </p:sp>
      <p:sp>
        <p:nvSpPr>
          <p:cNvPr id="6" name="一般五邊形 5"/>
          <p:cNvSpPr/>
          <p:nvPr/>
        </p:nvSpPr>
        <p:spPr>
          <a:xfrm>
            <a:off x="768928" y="1392382"/>
            <a:ext cx="1982308" cy="1891261"/>
          </a:xfrm>
          <a:prstGeom prst="pentagon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House</a:t>
            </a:r>
            <a:endParaRPr lang="zh-TW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629025" y="3283642"/>
            <a:ext cx="1602556" cy="2446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Lender</a:t>
            </a:r>
            <a:endParaRPr lang="zh-TW" altLang="en-US" sz="2300" b="1" dirty="0">
              <a:latin typeface="Cambria Math" panose="02040503050406030204" pitchFamily="18" charset="0"/>
            </a:endParaRPr>
          </a:p>
        </p:txBody>
      </p:sp>
      <p:sp>
        <p:nvSpPr>
          <p:cNvPr id="7" name="向左箭號 6"/>
          <p:cNvSpPr/>
          <p:nvPr/>
        </p:nvSpPr>
        <p:spPr>
          <a:xfrm>
            <a:off x="5466861" y="2017199"/>
            <a:ext cx="2047425" cy="1044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Payment - Interest</a:t>
            </a:r>
            <a:endParaRPr lang="zh-TW" altLang="en-US" sz="1500" b="1" dirty="0">
              <a:latin typeface="Cambria Math" panose="02040503050406030204" pitchFamily="18" charset="0"/>
            </a:endParaRPr>
          </a:p>
        </p:txBody>
      </p:sp>
      <p:sp>
        <p:nvSpPr>
          <p:cNvPr id="16" name="向左箭號 15"/>
          <p:cNvSpPr/>
          <p:nvPr/>
        </p:nvSpPr>
        <p:spPr>
          <a:xfrm>
            <a:off x="5466861" y="3219408"/>
            <a:ext cx="2047425" cy="1044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Payment - Interest</a:t>
            </a:r>
            <a:endParaRPr lang="zh-TW" altLang="en-US" sz="1500" b="1" dirty="0">
              <a:latin typeface="Cambria Math" panose="02040503050406030204" pitchFamily="18" charset="0"/>
            </a:endParaRPr>
          </a:p>
        </p:txBody>
      </p:sp>
      <p:sp>
        <p:nvSpPr>
          <p:cNvPr id="17" name="向左箭號 16"/>
          <p:cNvSpPr/>
          <p:nvPr/>
        </p:nvSpPr>
        <p:spPr>
          <a:xfrm>
            <a:off x="5466862" y="4421617"/>
            <a:ext cx="2047425" cy="1044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Payment - Interest</a:t>
            </a:r>
            <a:endParaRPr lang="zh-TW" altLang="en-US" sz="1500" b="1" dirty="0">
              <a:latin typeface="Cambria Math" panose="02040503050406030204" pitchFamily="18" charset="0"/>
            </a:endParaRPr>
          </a:p>
        </p:txBody>
      </p:sp>
      <p:sp>
        <p:nvSpPr>
          <p:cNvPr id="18" name="向左箭號 17"/>
          <p:cNvSpPr/>
          <p:nvPr/>
        </p:nvSpPr>
        <p:spPr>
          <a:xfrm>
            <a:off x="5466860" y="5623826"/>
            <a:ext cx="2047425" cy="1044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Payment - Interest</a:t>
            </a:r>
            <a:endParaRPr lang="zh-TW" altLang="en-US" sz="1500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5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Reverse Mortgage</a:t>
            </a:r>
            <a:endParaRPr lang="zh-TW" altLang="en-US" sz="5000" b="1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17199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8FE-873B-4BAB-A127-A5DBFF23FEF6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751235" y="3283643"/>
            <a:ext cx="1602556" cy="2446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Borrower</a:t>
            </a:r>
            <a:endParaRPr lang="zh-TW" altLang="en-US" sz="2300" b="1" dirty="0">
              <a:latin typeface="Cambria Math" panose="02040503050406030204" pitchFamily="18" charset="0"/>
            </a:endParaRPr>
          </a:p>
        </p:txBody>
      </p:sp>
      <p:sp>
        <p:nvSpPr>
          <p:cNvPr id="6" name="一般五邊形 5"/>
          <p:cNvSpPr/>
          <p:nvPr/>
        </p:nvSpPr>
        <p:spPr>
          <a:xfrm>
            <a:off x="5500254" y="2017199"/>
            <a:ext cx="1982308" cy="1891261"/>
          </a:xfrm>
          <a:prstGeom prst="pentagon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House</a:t>
            </a:r>
            <a:endParaRPr lang="zh-TW" altLang="en-US" sz="3000" b="1" dirty="0">
              <a:latin typeface="Cambria Math" panose="02040503050406030204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629025" y="3283642"/>
            <a:ext cx="1602556" cy="2446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Lender</a:t>
            </a:r>
            <a:endParaRPr lang="zh-TW" altLang="en-US" sz="2300" b="1" dirty="0">
              <a:latin typeface="Cambria Math" panose="02040503050406030204" pitchFamily="18" charset="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911990" y="4042595"/>
            <a:ext cx="3158836" cy="893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3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mortgages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financial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contracts that allow retirees to convert their home equities into either a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lump sum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annuity income but still maintain ownership and residence until they die,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 or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vacate their homes to live elsewhere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basic payment forms for reverse mortgages: (1) tenure, (2)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term, or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line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Tenure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provides a monthly payment to the borrower as the borrower occupies the house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provides monthly payments for only a fixed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Credit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permits the borrower to make draws at any time up to some maximum predetermined amount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lender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only receive the minimum of the entire debt or the net value of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property, which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the borrower from owing more than the value of the property.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nonrecourse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makes the reverse mortgage difficult to price.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Crossover risk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mortgage contracts involve a range of risks from the insurer’s perspective. The outstanding balance usually accumulates at a faster rate than the appreciating rate of the housing value; therefore, if the outstanding balance exceeds the housing value before the loan is settled, the lender starts to incur a loss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namely crossover risk, one of the crucial risks to manage in reverse mortgages.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crossover risk is induced by three risk factors: interest rates, house prices and mortality rates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226A-57C9-4DC7-A1C6-01FC4AD2D30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8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414</TotalTime>
  <Words>1029</Words>
  <Application>Microsoft Office PowerPoint</Application>
  <PresentationFormat>寬螢幕</PresentationFormat>
  <Paragraphs>189</Paragraphs>
  <Slides>29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MS UI Gothic</vt:lpstr>
      <vt:lpstr>微軟正黑體</vt:lpstr>
      <vt:lpstr>新細明體</vt:lpstr>
      <vt:lpstr>標楷體</vt:lpstr>
      <vt:lpstr>Calibri</vt:lpstr>
      <vt:lpstr>Cambria Math</vt:lpstr>
      <vt:lpstr>Rockwell</vt:lpstr>
      <vt:lpstr>Rockwell Condensed</vt:lpstr>
      <vt:lpstr>Times New Roman</vt:lpstr>
      <vt:lpstr>Wingdings</vt:lpstr>
      <vt:lpstr>木刻字型</vt:lpstr>
      <vt:lpstr>Reverse Mortgages</vt:lpstr>
      <vt:lpstr>Outline</vt:lpstr>
      <vt:lpstr>Review</vt:lpstr>
      <vt:lpstr>Mortgage</vt:lpstr>
      <vt:lpstr>Mortgage</vt:lpstr>
      <vt:lpstr>Reverse Mortgage</vt:lpstr>
      <vt:lpstr>Reverse Mortgage</vt:lpstr>
      <vt:lpstr>review</vt:lpstr>
      <vt:lpstr>Crossover risk</vt:lpstr>
      <vt:lpstr>Crossover risk</vt:lpstr>
      <vt:lpstr>Interest rate process</vt:lpstr>
      <vt:lpstr>Interest rate process</vt:lpstr>
      <vt:lpstr>House price model</vt:lpstr>
      <vt:lpstr>Mortality model</vt:lpstr>
      <vt:lpstr>Mortality model</vt:lpstr>
      <vt:lpstr>Mortality model</vt:lpstr>
      <vt:lpstr>Mortality model</vt:lpstr>
      <vt:lpstr>Reverse mortgage contracts</vt:lpstr>
      <vt:lpstr>Reverse mortgage contracts</vt:lpstr>
      <vt:lpstr>Reverse mortgage contracts</vt:lpstr>
      <vt:lpstr>Reverse mortgage contracts</vt:lpstr>
      <vt:lpstr>Pricing model</vt:lpstr>
      <vt:lpstr>Pricing model</vt:lpstr>
      <vt:lpstr>Pricing model</vt:lpstr>
      <vt:lpstr>3d Lattice method</vt:lpstr>
      <vt:lpstr>3d Lattice method</vt:lpstr>
      <vt:lpstr>PowerPoint 簡報</vt:lpstr>
      <vt:lpstr>3d Lattice method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Mortgages</dc:title>
  <dc:creator>蔡沂伶</dc:creator>
  <cp:lastModifiedBy>蔡沂伶</cp:lastModifiedBy>
  <cp:revision>33</cp:revision>
  <dcterms:created xsi:type="dcterms:W3CDTF">2015-01-28T15:41:54Z</dcterms:created>
  <dcterms:modified xsi:type="dcterms:W3CDTF">2015-01-30T14:55:30Z</dcterms:modified>
</cp:coreProperties>
</file>